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Stressers students can experience:  Life events, physical stressors, transitions, daily hassles (time, assignments, conflicts), interpersonal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Feelings and physical reactions- discuss different feelings and how our bodies can react to those feelings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fight or flight in primitive times vs. now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 is just trying to be helpful- need to let it know it’s not succeeding. 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(optional) Relaxation Training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 breathing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day visualization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Systematic muscle relaxation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Reviewed physical, now lets talk about the mental. </a:t>
            </a:r>
            <a:endParaRPr/>
          </a:p>
        </p:txBody>
      </p:sp>
      <p:sp>
        <p:nvSpPr>
          <p:cNvPr id="123" name="Google Shape;12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practice: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 won’t have time to finish that test.”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 won’t have any friends in high school because they went to another school.” </a:t>
            </a:r>
            <a:endParaRPr/>
          </a:p>
        </p:txBody>
      </p:sp>
      <p:sp>
        <p:nvSpPr>
          <p:cNvPr id="131" name="Google Shape;13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students brainstorm using the “Attitudes and Actions” (workbook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p. 80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with ideas that we have already covered. Start them off with “recognize thinking traps”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others they may not have thought of: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 breathing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self-talk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Pleasant event planning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Systematic relaxation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Coping character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TIME</a:t>
            </a:r>
            <a:endParaRPr/>
          </a:p>
        </p:txBody>
      </p:sp>
      <p:sp>
        <p:nvSpPr>
          <p:cNvPr id="145" name="Google Shape;14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TIME</a:t>
            </a:r>
            <a:endParaRPr/>
          </a:p>
        </p:txBody>
      </p:sp>
      <p:sp>
        <p:nvSpPr>
          <p:cNvPr id="153" name="Google Shape;15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Noto Sans Symbols"/>
              <a:buNone/>
              <a:defRPr sz="2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ctr" rtl="0">
              <a:spcBef>
                <a:spcPts val="300"/>
              </a:spcBef>
              <a:spcAft>
                <a:spcPts val="0"/>
              </a:spcAft>
              <a:buClr>
                <a:srgbClr val="00729E"/>
              </a:buClr>
              <a:buSzPts val="1785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1615"/>
              <a:buFont typeface="Noto Sans Symbols"/>
              <a:buNone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ctr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ctr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445"/>
              <a:buFont typeface="Noto Sans Symbols"/>
              <a:buNone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sz="48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8" name="Google Shape;18;p2"/>
          <p:cNvCxnSpPr/>
          <p:nvPr/>
        </p:nvCxnSpPr>
        <p:spPr>
          <a:xfrm>
            <a:off x="1463626" y="3550126"/>
            <a:ext cx="2971800" cy="1588"/>
          </a:xfrm>
          <a:prstGeom prst="straightConnector1">
            <a:avLst/>
          </a:prstGeom>
          <a:noFill/>
          <a:ln w="9525" cap="flat" cmpd="sng">
            <a:solidFill>
              <a:srgbClr val="E6EAEC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  <p:cxnSp>
        <p:nvCxnSpPr>
          <p:cNvPr id="19" name="Google Shape;19;p2"/>
          <p:cNvCxnSpPr/>
          <p:nvPr/>
        </p:nvCxnSpPr>
        <p:spPr>
          <a:xfrm>
            <a:off x="4708574" y="3550126"/>
            <a:ext cx="2971800" cy="1588"/>
          </a:xfrm>
          <a:prstGeom prst="straightConnector1">
            <a:avLst/>
          </a:prstGeom>
          <a:noFill/>
          <a:ln w="9525" cap="flat" cmpd="sng">
            <a:solidFill>
              <a:srgbClr val="E6EAEC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  <p:sp>
        <p:nvSpPr>
          <p:cNvPr id="20" name="Google Shape;20;p2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 rot="5400000">
            <a:off x="2232818" y="-327819"/>
            <a:ext cx="46783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00729E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00729E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00729E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00729E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00729E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sz="48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00729E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cxnSp>
        <p:nvCxnSpPr>
          <p:cNvPr id="43" name="Google Shape;43;p5"/>
          <p:cNvCxnSpPr/>
          <p:nvPr/>
        </p:nvCxnSpPr>
        <p:spPr>
          <a:xfrm>
            <a:off x="685800" y="4916992"/>
            <a:ext cx="7924800" cy="4301"/>
          </a:xfrm>
          <a:prstGeom prst="straightConnector1">
            <a:avLst/>
          </a:prstGeom>
          <a:noFill/>
          <a:ln w="9525" cap="flat" cmpd="sng">
            <a:solidFill>
              <a:srgbClr val="E9E9E8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sz="26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00729E"/>
              </a:buClr>
              <a:buSzPts val="153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457200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00729E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3"/>
          </p:nvPr>
        </p:nvSpPr>
        <p:spPr>
          <a:xfrm>
            <a:off x="4649788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00729E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4"/>
          </p:nvPr>
        </p:nvSpPr>
        <p:spPr>
          <a:xfrm>
            <a:off x="4648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sz="26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00729E"/>
              </a:buClr>
              <a:buSzPts val="153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cxnSp>
        <p:nvCxnSpPr>
          <p:cNvPr id="53" name="Google Shape;53;p6"/>
          <p:cNvCxnSpPr/>
          <p:nvPr/>
        </p:nvCxnSpPr>
        <p:spPr>
          <a:xfrm>
            <a:off x="562945" y="2180219"/>
            <a:ext cx="3749040" cy="1588"/>
          </a:xfrm>
          <a:prstGeom prst="straightConnector1">
            <a:avLst/>
          </a:prstGeom>
          <a:noFill/>
          <a:ln w="12700" cap="flat" cmpd="sng">
            <a:solidFill>
              <a:srgbClr val="E6EAEC"/>
            </a:solidFill>
            <a:prstDash val="solid"/>
            <a:round/>
            <a:headEnd type="none" w="sm" len="sm"/>
            <a:tailEnd type="none" w="sm" len="sm"/>
          </a:ln>
          <a:effectLst>
            <a:outerShdw blurRad="34925" algn="tl" rotWithShape="0">
              <a:srgbClr val="000000">
                <a:alpha val="54901"/>
              </a:srgbClr>
            </a:outerShdw>
          </a:effectLst>
        </p:spPr>
      </p:cxnSp>
      <p:cxnSp>
        <p:nvCxnSpPr>
          <p:cNvPr id="54" name="Google Shape;54;p6"/>
          <p:cNvCxnSpPr/>
          <p:nvPr/>
        </p:nvCxnSpPr>
        <p:spPr>
          <a:xfrm>
            <a:off x="4754880" y="2180219"/>
            <a:ext cx="3749040" cy="1588"/>
          </a:xfrm>
          <a:prstGeom prst="straightConnector1">
            <a:avLst/>
          </a:prstGeom>
          <a:noFill/>
          <a:ln w="12700" cap="flat" cmpd="sng">
            <a:solidFill>
              <a:srgbClr val="E6EAEC"/>
            </a:solidFill>
            <a:prstDash val="solid"/>
            <a:round/>
            <a:headEnd type="none" w="sm" len="sm"/>
            <a:tailEnd type="none" w="sm" len="sm"/>
          </a:ln>
          <a:effectLst>
            <a:outerShdw blurRad="34925" algn="tl" rotWithShape="0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00729E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0089BE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00729E"/>
              </a:buClr>
              <a:buSzPts val="85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76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76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sz="18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sz="18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solidFill>
            <a:srgbClr val="F1FBFD"/>
          </a:solidFill>
          <a:ln>
            <a:noFill/>
          </a:ln>
          <a:effectLst>
            <a:outerShdw blurRad="88900" sx="103000" sy="103000" algn="ctr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rgbClr val="00729E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93369" algn="l" rtl="0">
              <a:spcBef>
                <a:spcPts val="1000"/>
              </a:spcBef>
              <a:spcAft>
                <a:spcPts val="0"/>
              </a:spcAft>
              <a:buClr>
                <a:srgbClr val="0089BE"/>
              </a:buClr>
              <a:buSzPts val="1020"/>
              <a:buFont typeface="Noto Sans Symbols"/>
              <a:buChar char="●"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82575" algn="l" rtl="0">
              <a:spcBef>
                <a:spcPts val="300"/>
              </a:spcBef>
              <a:spcAft>
                <a:spcPts val="0"/>
              </a:spcAft>
              <a:buClr>
                <a:srgbClr val="00729E"/>
              </a:buClr>
              <a:buSzPts val="850"/>
              <a:buFont typeface="Noto Sans Symbols"/>
              <a:buChar char="●"/>
              <a:defRPr sz="1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77177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765"/>
              <a:buFont typeface="Noto Sans Symbols"/>
              <a:buChar char="●"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77177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765"/>
              <a:buFont typeface="Noto Sans Symbols"/>
              <a:buChar char="●"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00729E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1219200" y="5638800"/>
            <a:ext cx="6400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Noto Sans Symbols"/>
              <a:buNone/>
            </a:pPr>
            <a:r>
              <a:rPr lang="en-US" sz="2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Megan Trapasso, School Psychologist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ctrTitle"/>
          </p:nvPr>
        </p:nvSpPr>
        <p:spPr>
          <a:xfrm>
            <a:off x="706302" y="379654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onstantia"/>
              <a:buNone/>
            </a:pPr>
            <a:r>
              <a:rPr lang="en-US" sz="48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Stress and Anxiety: Ways to Manage Them</a:t>
            </a:r>
            <a:endParaRPr/>
          </a:p>
        </p:txBody>
      </p:sp>
      <p:pic>
        <p:nvPicPr>
          <p:cNvPr id="97" name="Google Shape;97;p13" descr="https://encrypted-tbn0.gstatic.com/images?q=tbn:ANd9GcTfGgicm9qzUT9InnYPNxF3fqOTp-5Rwwgf_TzaZV4vZyLaczY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381000"/>
            <a:ext cx="3089004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59"/>
              <a:buFont typeface="Noto Sans Symbols"/>
              <a:buNone/>
            </a:pPr>
            <a:r>
              <a:rPr lang="en-US" sz="2422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Primitive Man: Stress was Physical. </a:t>
            </a:r>
            <a:endParaRPr/>
          </a:p>
          <a:p>
            <a:pPr marL="533400" marR="0" lvl="0" indent="-5334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59"/>
              <a:buFont typeface="Noto Sans Symbols"/>
              <a:buNone/>
            </a:pPr>
            <a:r>
              <a:rPr lang="en-US" sz="2422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Fight or Flight!</a:t>
            </a:r>
            <a:endParaRPr/>
          </a:p>
          <a:p>
            <a:pPr marL="533400" marR="0" lvl="0" indent="-5334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59"/>
              <a:buFont typeface="Noto Sans Symbols"/>
              <a:buNone/>
            </a:pPr>
            <a:r>
              <a:rPr lang="en-US" sz="2422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Hormones and Neurotransmitters cause:</a:t>
            </a:r>
            <a:endParaRPr/>
          </a:p>
          <a:p>
            <a:pPr marL="990600" marR="0" lvl="1" indent="-533400" algn="l" rtl="0">
              <a:lnSpc>
                <a:spcPct val="70000"/>
              </a:lnSpc>
              <a:spcBef>
                <a:spcPts val="1453"/>
              </a:spcBef>
              <a:spcAft>
                <a:spcPts val="0"/>
              </a:spcAft>
              <a:buClr>
                <a:schemeClr val="dk1"/>
              </a:buClr>
              <a:buSzPts val="2059"/>
              <a:buFont typeface="Noto Sans Symbols"/>
              <a:buChar char="●"/>
            </a:pPr>
            <a:r>
              <a:rPr lang="en-US" sz="2422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Alert brain</a:t>
            </a:r>
            <a:endParaRPr/>
          </a:p>
          <a:p>
            <a:pPr marL="990600" marR="0" lvl="1" indent="-533400" algn="l" rtl="0">
              <a:lnSpc>
                <a:spcPct val="70000"/>
              </a:lnSpc>
              <a:spcBef>
                <a:spcPts val="1453"/>
              </a:spcBef>
              <a:spcAft>
                <a:spcPts val="0"/>
              </a:spcAft>
              <a:buClr>
                <a:schemeClr val="dk1"/>
              </a:buClr>
              <a:buSzPts val="2059"/>
              <a:buFont typeface="Noto Sans Symbols"/>
              <a:buChar char="●"/>
            </a:pPr>
            <a:r>
              <a:rPr lang="en-US" sz="2422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Heart pumps blood faster</a:t>
            </a:r>
            <a:endParaRPr/>
          </a:p>
          <a:p>
            <a:pPr marL="990600" marR="0" lvl="1" indent="-533400" algn="l" rtl="0">
              <a:lnSpc>
                <a:spcPct val="70000"/>
              </a:lnSpc>
              <a:spcBef>
                <a:spcPts val="1453"/>
              </a:spcBef>
              <a:spcAft>
                <a:spcPts val="0"/>
              </a:spcAft>
              <a:buClr>
                <a:schemeClr val="dk1"/>
              </a:buClr>
              <a:buSzPts val="2059"/>
              <a:buFont typeface="Noto Sans Symbols"/>
              <a:buChar char="●"/>
            </a:pPr>
            <a:r>
              <a:rPr lang="en-US" sz="2422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Breathing rate increases</a:t>
            </a:r>
            <a:endParaRPr/>
          </a:p>
          <a:p>
            <a:pPr marL="990600" marR="0" lvl="1" indent="-533400" algn="l" rtl="0">
              <a:lnSpc>
                <a:spcPct val="70000"/>
              </a:lnSpc>
              <a:spcBef>
                <a:spcPts val="1453"/>
              </a:spcBef>
              <a:spcAft>
                <a:spcPts val="0"/>
              </a:spcAft>
              <a:buClr>
                <a:schemeClr val="dk1"/>
              </a:buClr>
              <a:buSzPts val="2059"/>
              <a:buFont typeface="Noto Sans Symbols"/>
              <a:buChar char="●"/>
            </a:pPr>
            <a:r>
              <a:rPr lang="en-US" sz="2422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Muscles tense</a:t>
            </a:r>
            <a:endParaRPr/>
          </a:p>
          <a:p>
            <a:pPr marL="990600" marR="0" lvl="1" indent="-533400" algn="l" rtl="0">
              <a:lnSpc>
                <a:spcPct val="70000"/>
              </a:lnSpc>
              <a:spcBef>
                <a:spcPts val="1453"/>
              </a:spcBef>
              <a:spcAft>
                <a:spcPts val="0"/>
              </a:spcAft>
              <a:buClr>
                <a:schemeClr val="dk1"/>
              </a:buClr>
              <a:buSzPts val="2059"/>
              <a:buFont typeface="Noto Sans Symbols"/>
              <a:buChar char="●"/>
            </a:pPr>
            <a:r>
              <a:rPr lang="en-US" sz="2422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Senses sharpen</a:t>
            </a:r>
            <a:endParaRPr/>
          </a:p>
          <a:p>
            <a:pPr marL="990600" marR="0" lvl="1" indent="-533400" algn="l" rtl="0">
              <a:lnSpc>
                <a:spcPct val="70000"/>
              </a:lnSpc>
              <a:spcBef>
                <a:spcPts val="1453"/>
              </a:spcBef>
              <a:spcAft>
                <a:spcPts val="0"/>
              </a:spcAft>
              <a:buClr>
                <a:schemeClr val="dk1"/>
              </a:buClr>
              <a:buSzPts val="2059"/>
              <a:buFont typeface="Noto Sans Symbols"/>
              <a:buChar char="●"/>
            </a:pPr>
            <a:r>
              <a:rPr lang="en-US" sz="2422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Stored sugars and fat to be released for energy</a:t>
            </a:r>
            <a:endParaRPr/>
          </a:p>
          <a:p>
            <a:pPr marL="990600" marR="0" lvl="1" indent="-533400" algn="l" rtl="0">
              <a:lnSpc>
                <a:spcPct val="70000"/>
              </a:lnSpc>
              <a:spcBef>
                <a:spcPts val="1453"/>
              </a:spcBef>
              <a:spcAft>
                <a:spcPts val="0"/>
              </a:spcAft>
              <a:buClr>
                <a:schemeClr val="dk1"/>
              </a:buClr>
              <a:buSzPts val="2059"/>
              <a:buFont typeface="Noto Sans Symbols"/>
              <a:buChar char="●"/>
            </a:pPr>
            <a:r>
              <a:rPr lang="en-US" sz="2422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Digestive system shuts down</a:t>
            </a:r>
            <a:endParaRPr sz="2422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0766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None/>
            </a:pPr>
            <a:endParaRPr sz="1235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en-US"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Feeling Stressed</a:t>
            </a:r>
            <a:endParaRPr/>
          </a:p>
        </p:txBody>
      </p:sp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2586566"/>
            <a:ext cx="2275217" cy="168486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0C0C0"/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Change your behavior, and your brain will change your attitude to sync with the behavior.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When you smile or laugh, you start a physiological response that alters your brain chemistry .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Your brain releases endorphins which enhance a feeling of well-being  . . . and you start feeling happy!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A good laugh helps.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Exercise removes the byproducts of the “Fight or Flight” stress, reducing the impact of emotional stress.</a:t>
            </a:r>
            <a:endParaRPr/>
          </a:p>
          <a:p>
            <a:pPr marL="274320" marR="0" lvl="0" indent="-13398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13398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en-US"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Change Your Brain Chemistry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Deep Breathing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Imagery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Stretching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Yoga class or videos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Meditation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Spirituality/religious practices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Systematic Relaxation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Laugh (laughing lowers blood pressure)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Speaking of relaxation, be sure to get enough sleep!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Pet an animal. </a:t>
            </a:r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en-US"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Relaxation Techniques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en-US"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Expecting Bad Things</a:t>
            </a: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Avoid “thinking traps”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Catastrophizing</a:t>
            </a:r>
            <a:endParaRPr sz="24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Overgeneralizing </a:t>
            </a:r>
            <a:endParaRPr/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Blame and guilt</a:t>
            </a:r>
            <a:endParaRPr/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Using "should” statements</a:t>
            </a:r>
            <a:endParaRPr/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Pessimism </a:t>
            </a:r>
            <a:endParaRPr/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Perfectionism</a:t>
            </a:r>
            <a:endParaRPr sz="24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marR="0" lvl="0" indent="-213359" algn="l" rtl="0"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endParaRPr sz="24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What to do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Identify your stressors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Seek out a friend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Reframe 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Pleasant event planning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Be realistic about the worst-case scenario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Reassure yourself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Positive statements</a:t>
            </a:r>
            <a:endParaRPr/>
          </a:p>
          <a:p>
            <a:pPr marL="274320" marR="0" lvl="0" indent="-13398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Change your attitude towards the stress-producing people or situations</a:t>
            </a:r>
            <a:endParaRPr/>
          </a:p>
          <a:p>
            <a:pPr marL="640080" marR="0" lvl="1" indent="-274320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A person is “challenging,” not “difficult.”</a:t>
            </a:r>
            <a:endParaRPr/>
          </a:p>
          <a:p>
            <a:pPr marL="640080" marR="0" lvl="1" indent="-274320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 “I will fail this test” →“I studied hard and I understood it during class.”</a:t>
            </a:r>
            <a:endParaRPr/>
          </a:p>
          <a:p>
            <a:pPr marL="640080" marR="0" lvl="1" indent="-274320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“He’s mad at me” →“He  must be having a bad day.”</a:t>
            </a:r>
            <a:endParaRPr/>
          </a:p>
          <a:p>
            <a:pPr marL="640080" marR="0" lvl="1" indent="-274320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“I’ll never get into that college” →“my extra-curricular activities will give me a good chance.”</a:t>
            </a:r>
            <a:endParaRPr/>
          </a:p>
          <a:p>
            <a:pPr marL="640080" marR="0" lvl="1" indent="-144780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2040"/>
              <a:buFont typeface="Noto Sans Symbols"/>
              <a:buNone/>
            </a:pPr>
            <a:endParaRPr sz="24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640080" marR="0" lvl="1" indent="-144780" algn="l" rtl="0"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2040"/>
              <a:buFont typeface="Noto Sans Symbols"/>
              <a:buNone/>
            </a:pPr>
            <a:endParaRPr sz="24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640080" marR="0" lvl="1" indent="-14478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4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13398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en-US"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Reframe It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Get organized. Put things where they belong and you won’t be stressed looking for them. 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Give people a break (they might be the one who is stressed).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Plan ahead so things are simple later.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Confide in someone you trust, such as parent, guardian,  sibling, teacher, or close friend. Just talking to someone about your problems may help you feel better about the situation.</a:t>
            </a:r>
            <a:endParaRPr/>
          </a:p>
          <a:p>
            <a:pPr marL="274320" marR="0" lvl="0" indent="-13398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en-US"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Attitudes and Actions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Deep breathing breaks</a:t>
            </a:r>
            <a:endParaRPr dirty="0"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Get enough sleep the night before</a:t>
            </a:r>
            <a:endParaRPr dirty="0"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Breakfast with protein</a:t>
            </a:r>
            <a:endParaRPr dirty="0"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Have realistic and positive attitude</a:t>
            </a:r>
            <a:endParaRPr dirty="0"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Take “brain breaks”</a:t>
            </a:r>
            <a:endParaRPr dirty="0"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Don’t procrastinate</a:t>
            </a:r>
            <a:endParaRPr dirty="0"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Positive self-talk</a:t>
            </a:r>
            <a:endParaRPr dirty="0"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Study schedule</a:t>
            </a:r>
            <a:endParaRPr dirty="0"/>
          </a:p>
          <a:p>
            <a:pPr marL="274320" marR="0" lvl="0" indent="-13398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endParaRPr sz="2600" b="0" i="0" u="none" strike="noStrike" cap="none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en-US"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Test Anxiety</a:t>
            </a:r>
            <a:endParaRPr/>
          </a:p>
        </p:txBody>
      </p:sp>
      <p:pic>
        <p:nvPicPr>
          <p:cNvPr id="149" name="Google Shape;149;p20" descr="https://encrypted-tbn1.gstatic.com/images?q=tbn:ANd9GcQaj8z1NfLbDKRU-XFk04jU4xZLX_iT6hRUI3mqSGYqNPxrHlok1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3581400"/>
            <a:ext cx="2743198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457200" y="-2286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en-US"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Teen Depression</a:t>
            </a:r>
            <a:endParaRPr/>
          </a:p>
        </p:txBody>
      </p:sp>
      <p:sp>
        <p:nvSpPr>
          <p:cNvPr id="156" name="Google Shape;156;p21"/>
          <p:cNvSpPr txBox="1"/>
          <p:nvPr/>
        </p:nvSpPr>
        <p:spPr>
          <a:xfrm>
            <a:off x="533400" y="1066800"/>
            <a:ext cx="5410200" cy="232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Symptoms of Teen Depression.</a:t>
            </a:r>
            <a:endParaRPr/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onstantia"/>
              <a:buChar char="•"/>
            </a:pPr>
            <a:r>
              <a:rPr lang="en-US" sz="20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Irritable or restless mood</a:t>
            </a:r>
            <a:endParaRPr/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onstantia"/>
              <a:buChar char="•"/>
            </a:pPr>
            <a:r>
              <a:rPr lang="en-US" sz="20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Withdraw from friends and activities</a:t>
            </a:r>
            <a:endParaRPr/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onstantia"/>
              <a:buChar char="•"/>
            </a:pPr>
            <a:r>
              <a:rPr lang="en-US" sz="20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A change in appetite or weight</a:t>
            </a:r>
            <a:endParaRPr/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onstantia"/>
              <a:buChar char="•"/>
            </a:pPr>
            <a:r>
              <a:rPr lang="en-US" sz="20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Feelings of guilt or worthlessness </a:t>
            </a:r>
            <a:endParaRPr/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onstantia"/>
              <a:buChar char="•"/>
            </a:pPr>
            <a:r>
              <a:rPr lang="en-US" sz="20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Sense of hopelessness</a:t>
            </a:r>
            <a:r>
              <a:rPr lang="en-US" sz="20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1447800" y="3733800"/>
            <a:ext cx="7391400" cy="232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Ways to Manage Depression</a:t>
            </a:r>
            <a:endParaRPr/>
          </a:p>
          <a:p>
            <a:pPr marL="0" marR="0" lvl="0" indent="-1270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onstantia"/>
              <a:buChar char="•"/>
            </a:pPr>
            <a:r>
              <a:rPr lang="en-US" sz="20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Write your feeling in a private journal </a:t>
            </a:r>
            <a:endParaRPr/>
          </a:p>
          <a:p>
            <a:pPr marL="0" marR="0" lvl="0" indent="-1270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onstantia"/>
              <a:buChar char="•"/>
            </a:pPr>
            <a:r>
              <a:rPr lang="en-US" sz="20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 Draw, dance , or engage in another activity </a:t>
            </a:r>
            <a:endParaRPr/>
          </a:p>
          <a:p>
            <a:pPr marL="0" marR="0" lvl="0" indent="-1270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onstantia"/>
              <a:buChar char="•"/>
            </a:pPr>
            <a:r>
              <a:rPr lang="en-US" sz="20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 Talk about your feelings with your family or   friends </a:t>
            </a:r>
            <a:endParaRPr/>
          </a:p>
          <a:p>
            <a:pPr marL="0" marR="0" lvl="0" indent="-1270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onstantia"/>
              <a:buChar char="•"/>
            </a:pPr>
            <a:r>
              <a:rPr lang="en-US" sz="20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 Do something nice for someone else </a:t>
            </a:r>
            <a:endParaRPr/>
          </a:p>
          <a:p>
            <a:pPr marL="0" marR="0" lvl="0" indent="-1270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onstantia"/>
              <a:buChar char="•"/>
            </a:pPr>
            <a:r>
              <a:rPr lang="en-US" sz="20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Exercise!</a:t>
            </a:r>
            <a:endParaRPr/>
          </a:p>
        </p:txBody>
      </p:sp>
      <p:pic>
        <p:nvPicPr>
          <p:cNvPr id="158" name="Google Shape;158;p21" descr="depressedpers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571500"/>
            <a:ext cx="1828800" cy="27432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Office PowerPoint</Application>
  <PresentationFormat>On-screen Show (4:3)</PresentationFormat>
  <Paragraphs>111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Constantia</vt:lpstr>
      <vt:lpstr>Arial</vt:lpstr>
      <vt:lpstr>Calibri</vt:lpstr>
      <vt:lpstr>Noto Sans Symbols</vt:lpstr>
      <vt:lpstr>Paper</vt:lpstr>
      <vt:lpstr>Stress and Anxiety: Ways to Manage Them</vt:lpstr>
      <vt:lpstr>Feeling Stressed</vt:lpstr>
      <vt:lpstr>Change Your Brain Chemistry</vt:lpstr>
      <vt:lpstr>Relaxation Techniques</vt:lpstr>
      <vt:lpstr>Expecting Bad Things</vt:lpstr>
      <vt:lpstr>Reframe It</vt:lpstr>
      <vt:lpstr>Attitudes and Actions</vt:lpstr>
      <vt:lpstr>Test Anxiety</vt:lpstr>
      <vt:lpstr>Teen Depression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and Anxiety: Ways to Manage Them</dc:title>
  <dc:creator>Jennifer Case</dc:creator>
  <cp:lastModifiedBy>Jennifer Case _ Staff - CounselStudentSrv</cp:lastModifiedBy>
  <cp:revision>1</cp:revision>
  <dcterms:modified xsi:type="dcterms:W3CDTF">2021-01-06T13:35:06Z</dcterms:modified>
</cp:coreProperties>
</file>